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9"/>
  </p:notesMasterIdLst>
  <p:sldIdLst>
    <p:sldId id="257" r:id="rId4"/>
    <p:sldId id="258" r:id="rId5"/>
    <p:sldId id="259" r:id="rId6"/>
    <p:sldId id="261" r:id="rId7"/>
    <p:sldId id="264" r:id="rId8"/>
    <p:sldId id="265" r:id="rId9"/>
    <p:sldId id="266" r:id="rId10"/>
    <p:sldId id="267" r:id="rId11"/>
    <p:sldId id="268" r:id="rId12"/>
    <p:sldId id="271" r:id="rId13"/>
    <p:sldId id="270" r:id="rId14"/>
    <p:sldId id="269" r:id="rId15"/>
    <p:sldId id="274" r:id="rId16"/>
    <p:sldId id="272" r:id="rId17"/>
    <p:sldId id="273" r:id="rId18"/>
  </p:sldIdLst>
  <p:sldSz cx="9144000" cy="5143500" type="screen16x9"/>
  <p:notesSz cx="6858000" cy="9144000"/>
  <p:embeddedFontLst>
    <p:embeddedFont>
      <p:font typeface="Segoe UI" panose="020B0502040204020203" pitchFamily="34" charset="0"/>
      <p:regular r:id="rId20"/>
      <p:bold r:id="rId21"/>
      <p:italic r:id="rId22"/>
      <p:boldItalic r:id="rId23"/>
    </p:embeddedFont>
    <p:embeddedFont>
      <p:font typeface="Roboto Thin" panose="020B0604020202020204" charset="0"/>
      <p:regular r:id="rId24"/>
      <p:bold r:id="rId25"/>
      <p:italic r:id="rId26"/>
      <p:boldItalic r:id="rId27"/>
    </p:embeddedFont>
    <p:embeddedFont>
      <p:font typeface="Dosis" panose="020B0604020202020204" charset="0"/>
      <p:regular r:id="rId28"/>
      <p:bold r:id="rId29"/>
    </p:embeddedFont>
    <p:embeddedFont>
      <p:font typeface="Roboto Black" panose="020B0604020202020204" charset="0"/>
      <p:bold r:id="rId30"/>
      <p:boldItalic r:id="rId31"/>
    </p:embeddedFont>
    <p:embeddedFont>
      <p:font typeface="Roboto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C52BF7-F10D-42DD-8479-FF2DDF1A0279}">
  <a:tblStyle styleId="{41C52BF7-F10D-42DD-8479-FF2DDF1A027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9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ssa Sharpless" userId="96c614ff-2142-4f20-8717-a6a9b583a901" providerId="ADAL" clId="{FFAEFD36-2D71-4346-8D9D-6C9D5A433299}"/>
    <pc:docChg chg="custSel modSld">
      <pc:chgData name="Marissa Sharpless" userId="96c614ff-2142-4f20-8717-a6a9b583a901" providerId="ADAL" clId="{FFAEFD36-2D71-4346-8D9D-6C9D5A433299}" dt="2018-08-11T21:37:31.351" v="82" actId="20577"/>
      <pc:docMkLst>
        <pc:docMk/>
      </pc:docMkLst>
      <pc:sldChg chg="modSp">
        <pc:chgData name="Marissa Sharpless" userId="96c614ff-2142-4f20-8717-a6a9b583a901" providerId="ADAL" clId="{FFAEFD36-2D71-4346-8D9D-6C9D5A433299}" dt="2018-08-11T21:37:31.351" v="82" actId="20577"/>
        <pc:sldMkLst>
          <pc:docMk/>
          <pc:sldMk cId="0" sldId="257"/>
        </pc:sldMkLst>
        <pc:spChg chg="mod">
          <ac:chgData name="Marissa Sharpless" userId="96c614ff-2142-4f20-8717-a6a9b583a901" providerId="ADAL" clId="{FFAEFD36-2D71-4346-8D9D-6C9D5A433299}" dt="2018-08-11T21:37:31.351" v="82" actId="20577"/>
          <ac:spMkLst>
            <pc:docMk/>
            <pc:sldMk cId="0" sldId="257"/>
            <ac:spMk id="298" creationId="{00000000-0000-0000-0000-000000000000}"/>
          </ac:spMkLst>
        </pc:spChg>
      </pc:sldChg>
      <pc:sldChg chg="modSp">
        <pc:chgData name="Marissa Sharpless" userId="96c614ff-2142-4f20-8717-a6a9b583a901" providerId="ADAL" clId="{FFAEFD36-2D71-4346-8D9D-6C9D5A433299}" dt="2018-08-11T21:37:09.170" v="78" actId="20577"/>
        <pc:sldMkLst>
          <pc:docMk/>
          <pc:sldMk cId="0" sldId="258"/>
        </pc:sldMkLst>
        <pc:spChg chg="mod">
          <ac:chgData name="Marissa Sharpless" userId="96c614ff-2142-4f20-8717-a6a9b583a901" providerId="ADAL" clId="{FFAEFD36-2D71-4346-8D9D-6C9D5A433299}" dt="2018-08-11T21:37:09.170" v="78" actId="20577"/>
          <ac:spMkLst>
            <pc:docMk/>
            <pc:sldMk cId="0" sldId="258"/>
            <ac:spMk id="305" creationId="{00000000-0000-0000-0000-000000000000}"/>
          </ac:spMkLst>
        </pc:spChg>
      </pc:sldChg>
      <pc:sldChg chg="modSp">
        <pc:chgData name="Marissa Sharpless" userId="96c614ff-2142-4f20-8717-a6a9b583a901" providerId="ADAL" clId="{FFAEFD36-2D71-4346-8D9D-6C9D5A433299}" dt="2018-08-11T21:36:57.758" v="74" actId="20577"/>
        <pc:sldMkLst>
          <pc:docMk/>
          <pc:sldMk cId="472215795" sldId="271"/>
        </pc:sldMkLst>
        <pc:spChg chg="mod">
          <ac:chgData name="Marissa Sharpless" userId="96c614ff-2142-4f20-8717-a6a9b583a901" providerId="ADAL" clId="{FFAEFD36-2D71-4346-8D9D-6C9D5A433299}" dt="2018-08-11T21:36:57.758" v="74" actId="20577"/>
          <ac:spMkLst>
            <pc:docMk/>
            <pc:sldMk cId="472215795" sldId="271"/>
            <ac:spMk id="310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060419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544950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186627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13486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554729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486492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745926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33747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0493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24182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94780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Roboto"/>
              <a:buNone/>
              <a:defRPr sz="1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800"/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-  10th February, 2014</a:t>
            </a:r>
            <a:endParaRPr sz="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1" name="Shape 61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2" name="Shape 62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 b="0" i="0" u="none" strike="noStrike" cap="none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3" name="Shape 63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 TITLE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3500"/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3200"/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5" name="Shape 75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6" name="Shape 76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7" name="Shape 77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1" name="Shape 81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Roboto"/>
              <a:buNone/>
              <a:defRPr sz="5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sis"/>
              <a:buChar char="●"/>
              <a:defRPr sz="24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1pPr>
            <a:lvl2pPr marL="914400" marR="0" lvl="1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L="1371600" marR="0" lvl="2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L="1828800" marR="0" lvl="3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L="2286000" marR="0" lvl="4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L="2743200" marR="0" lvl="5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L="3200400" marR="0" lvl="6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●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L="3657600" marR="0" lvl="7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○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L="4114800" marR="0" lvl="8" indent="-266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Dosis"/>
              <a:buChar char="■"/>
              <a:defRPr sz="600" b="0" i="0" u="none" strike="noStrike" cap="none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 b="0" i="0" u="none" strike="noStrike" cap="none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4" name="Shape 104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5" name="Shape 105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6" name="Shape 106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7" name="Shape 107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8" name="Shape 108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0" name="Shape 110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1" name="Shape 111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3" name="Shape 113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4" name="Shape 114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5" name="Shape 115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Shape 116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8" name="Shape 118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9" name="Shape 119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0" name="Shape 120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1" name="Shape 121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2" name="Shape 122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3" name="Shape 123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4" name="Shape 124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 b="0" i="0" u="none" strike="noStrike" cap="none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6" name="Shape 126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7" name="Shape 127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4" name="Shape 134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 sz="14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5" name="Shape 135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8" name="Shape 138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Shape 142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3" name="Shape 143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4" name="Shape 144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5" name="Shape 14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Shape 147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8" name="Shape 148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9" name="Shape 149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endParaRPr sz="10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3" name="Shape 153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4" name="Shape 154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" sz="28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9" name="Shape 159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0" name="Shape 16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4" name="Shape 164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5" name="Shape 16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8" name="Shape 168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Shape 170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Shape 17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352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" sz="40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8" name="Shape 178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hape 1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2" name="Shape 182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oboto"/>
              <a:buNone/>
              <a:defRPr sz="3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Shape 18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Shape 18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Shape 18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" sz="56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1" name="Shape 191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 sz="14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 b="0" i="0" u="none" strike="noStrike" cap="none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2" name="Shape 19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 b="0" i="0" u="none" strike="noStrike" cap="none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 b="0" i="0" u="none" strike="noStrike" cap="none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Q2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Q3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000000"/>
                </a:solidFill>
                <a:latin typeface="Dosis"/>
                <a:ea typeface="Dosis"/>
                <a:cs typeface="Dosis"/>
                <a:sym typeface="Dosis"/>
              </a:rPr>
              <a:t>Q4</a:t>
            </a:r>
            <a:endParaRPr sz="900" b="0" i="0" u="none" strike="noStrike" cap="none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sz="900" b="0" i="0" u="none" strike="noStrike" cap="none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 b="0" i="0" u="none" strike="noStrike" cap="none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 b="0" i="0" u="none" strike="noStrike" cap="none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 b="0" i="0" u="none" strike="noStrike" cap="none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 b="0" i="0" u="none" strike="noStrike" cap="none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 b="0" i="0" u="none" strike="noStrike" cap="none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sz="1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sz="1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oboto"/>
              <a:buNone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"/>
              <a:buNone/>
              <a:defRPr sz="4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Roboto"/>
              <a:buNone/>
              <a:defRPr sz="4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-US" sz="5600" b="0" i="0" u="none" strike="noStrike" cap="none" dirty="0" err="1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Warby</a:t>
            </a:r>
            <a:r>
              <a:rPr lang="en-US" sz="56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Parker Marketing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5600"/>
              <a:buFont typeface="Arial"/>
              <a:buNone/>
            </a:pPr>
            <a:r>
              <a:rPr lang="en-US" sz="56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Funnels</a:t>
            </a:r>
            <a:endParaRPr sz="12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Learn SQL from Scratch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Marissa Sharpless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A</a:t>
            </a:r>
            <a:r>
              <a:rPr lang="en-US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u</a:t>
            </a: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gust </a:t>
            </a:r>
            <a:r>
              <a:rPr lang="en" sz="2800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11</a:t>
            </a:r>
            <a:r>
              <a:rPr lang="en" sz="2800" b="0" i="0" u="none" strike="noStrike" cap="none" dirty="0">
                <a:solidFill>
                  <a:srgbClr val="EFEFEF"/>
                </a:solidFill>
                <a:latin typeface="Roboto Thin"/>
                <a:ea typeface="Roboto Thin"/>
                <a:cs typeface="Roboto Thin"/>
                <a:sym typeface="Roboto Thin"/>
              </a:rPr>
              <a:t>, 2018 </a:t>
            </a:r>
            <a:endParaRPr sz="2800" b="0" i="0" u="none" strike="noStrike" cap="none" dirty="0">
              <a:solidFill>
                <a:srgbClr val="EFEFE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3. 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More Insights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72215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0118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Insights: Overall Conversion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Rate</a:t>
            </a:r>
            <a:endParaRPr sz="2400" b="1" i="0" u="none" strike="noStrike" cap="none" dirty="0">
              <a:solidFill>
                <a:srgbClr val="295269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--Conversation rate of quiz to purchase--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funnels AS ( 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AS 'q'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'h'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AS 'p'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'funnels',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ppl_home_try_on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"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num_purchases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1.0 *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/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"Overall Conversion Rate From Quiz"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funnels;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--Conversation rate of quiz to purchase: 49.5%--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9703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Now that all tables are joined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on </a:t>
            </a:r>
            <a:r>
              <a:rPr lang="en-US" sz="1200" dirty="0" err="1"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user_id</a:t>
            </a:r>
            <a:r>
              <a:rPr lang="en-US" sz="1200" dirty="0"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with a column that indicates if the user made a purchase, I can determine the overall conversion rate.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overall conversion rate from users walking into the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Parker Store to take the quiz to actually making a purchase is </a:t>
            </a:r>
            <a:r>
              <a:rPr lang="en-US" sz="1200" b="1" dirty="0">
                <a:latin typeface="Roboto"/>
                <a:ea typeface="Roboto"/>
                <a:cs typeface="Roboto"/>
                <a:sym typeface="Roboto"/>
              </a:rPr>
              <a:t>49.5% </a:t>
            </a:r>
            <a:endParaRPr sz="1200" b="1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17">
            <a:extLst>
              <a:ext uri="{FF2B5EF4-FFF2-40B4-BE49-F238E27FC236}">
                <a16:creationId xmlns:a16="http://schemas.microsoft.com/office/drawing/2014/main" id="{A44DFDFB-82C1-4BD6-86D3-81F4C9BAF2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94127001"/>
              </p:ext>
            </p:extLst>
          </p:nvPr>
        </p:nvGraphicFramePr>
        <p:xfrm>
          <a:off x="177975" y="2712070"/>
          <a:ext cx="4920900" cy="72491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6090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4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698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97392">
                  <a:extLst>
                    <a:ext uri="{9D8B030D-6E8A-4147-A177-3AD203B41FA5}">
                      <a16:colId xmlns:a16="http://schemas.microsoft.com/office/drawing/2014/main" val="72244944"/>
                    </a:ext>
                  </a:extLst>
                </a:gridCol>
              </a:tblGrid>
              <a:tr h="359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funnels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ppl_home_try_on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 err="1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num_purchases</a:t>
                      </a:r>
                      <a:endParaRPr lang="en-US" sz="900" b="1" i="0" u="none" strike="noStrike" cap="none" dirty="0">
                        <a:solidFill>
                          <a:srgbClr val="FFFFFF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Overall Conversion Rate From Quiz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1000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750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495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0.495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02385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8952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6214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b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Insights: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Funnel Conversion Comparison Rates</a:t>
            </a:r>
            <a:endParaRPr sz="2400" b="1" i="0" u="none" strike="noStrike" cap="none" dirty="0">
              <a:solidFill>
                <a:srgbClr val="295269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--Funnel conversion comparison rates--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funnels AS (SELECT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AS 'q'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'h'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AS 'p'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'funnels',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ppl_home_try_on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"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num_purchases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",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1.0 *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/ COUNT(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"Quiz to Home Try On Rate", 1.0 *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/ SUM(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"Home to Purchase Rate"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funnels;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--% of quiz to home try on is 75%. % of try on to purchase is 66%-- 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9703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Now that all tables are joined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on </a:t>
            </a:r>
            <a:r>
              <a:rPr lang="en-US" sz="1200" dirty="0" err="1"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user_id</a:t>
            </a:r>
            <a:r>
              <a:rPr lang="en-US" sz="1200" dirty="0"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with columns to display if the user took home any glasses to try and if they made a purchase afterward, I can calculate conversion rate for users moving through the funnel. 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1,000 people took the quiz </a:t>
            </a: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750 (75%) of the people that took the quiz decided to take glasses home to try on </a:t>
            </a: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495 (66%) of the people that took glasses home to try on made a purchase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17">
            <a:extLst>
              <a:ext uri="{FF2B5EF4-FFF2-40B4-BE49-F238E27FC236}">
                <a16:creationId xmlns:a16="http://schemas.microsoft.com/office/drawing/2014/main" id="{A44DFDFB-82C1-4BD6-86D3-81F4C9BAF2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6067326"/>
              </p:ext>
            </p:extLst>
          </p:nvPr>
        </p:nvGraphicFramePr>
        <p:xfrm>
          <a:off x="135604" y="3242310"/>
          <a:ext cx="4596416" cy="86207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6210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71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909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71506">
                  <a:extLst>
                    <a:ext uri="{9D8B030D-6E8A-4147-A177-3AD203B41FA5}">
                      <a16:colId xmlns:a16="http://schemas.microsoft.com/office/drawing/2014/main" val="72244944"/>
                    </a:ext>
                  </a:extLst>
                </a:gridCol>
                <a:gridCol w="845820">
                  <a:extLst>
                    <a:ext uri="{9D8B030D-6E8A-4147-A177-3AD203B41FA5}">
                      <a16:colId xmlns:a16="http://schemas.microsoft.com/office/drawing/2014/main" val="2606228369"/>
                    </a:ext>
                  </a:extLst>
                </a:gridCol>
              </a:tblGrid>
              <a:tr h="359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funnels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ppl_home_try_on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 err="1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num_purchases</a:t>
                      </a:r>
                      <a:endParaRPr lang="en-US" sz="900" b="1" i="0" u="none" strike="noStrike" cap="none" dirty="0">
                        <a:solidFill>
                          <a:srgbClr val="FFFFFF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Quiz to Home Try On Rate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Home to Purchase Rate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1000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750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495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0.75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0.66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02385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98574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6214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Insights: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Average Home Try-on Pairs for Conversion </a:t>
            </a:r>
            <a:endParaRPr sz="2400" b="1" i="0" u="none" strike="noStrike" cap="none" dirty="0">
              <a:solidFill>
                <a:srgbClr val="295269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--Average # of pairs taken home to convert--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funnels AS (SELECT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AS 'q'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'h'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AS 'p'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AVG 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'Average Number of Pairs for Conversion'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funnels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=1; 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9703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It looks like users who choose to purchase a pair of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Parker glasses take home an average 4.1 pairs. Make sure your users are taking home at least 4 pairs to try on at home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17">
            <a:extLst>
              <a:ext uri="{FF2B5EF4-FFF2-40B4-BE49-F238E27FC236}">
                <a16:creationId xmlns:a16="http://schemas.microsoft.com/office/drawing/2014/main" id="{A44DFDFB-82C1-4BD6-86D3-81F4C9BAF2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2736628"/>
              </p:ext>
            </p:extLst>
          </p:nvPr>
        </p:nvGraphicFramePr>
        <p:xfrm>
          <a:off x="1316704" y="2426970"/>
          <a:ext cx="2424430" cy="71830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4244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9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Average Number of Pairs for Conversion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4.18787878787879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02385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295366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10974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d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Quiz Preference Color vs. Purchase Color      </a:t>
            </a:r>
            <a:endParaRPr sz="2400" b="1" i="0" u="none" strike="noStrike" cap="none" dirty="0">
              <a:solidFill>
                <a:srgbClr val="295269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133022" y="2333695"/>
            <a:ext cx="3870900" cy="265223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---Common results of the style quiz (COLOR)--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funnels AS (SELECT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p.color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AS 'q'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'h'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AS 'p'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color, count (color) AS 'Purchase Count'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funnels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=1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color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COUNT(color) DESC;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977053"/>
            <a:ext cx="6220209" cy="9703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 wanted to share with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which design elements are most important when it comes to purchases. It looks like top colors are consistently black and tortoise</a:t>
            </a:r>
          </a:p>
          <a:p>
            <a:pPr marL="171450" marR="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Below you will see that I used a</a:t>
            </a:r>
            <a:r>
              <a:rPr lang="en-US" sz="1200" dirty="0"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 COUNT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200" dirty="0"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WHERE,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lang="en-US" sz="1200" dirty="0"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GROUP BY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command to get popular colors that were purchased. I redefined the column in the funnels table to grab the “Quiz Color Preferences” by people that converted. 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17">
            <a:extLst>
              <a:ext uri="{FF2B5EF4-FFF2-40B4-BE49-F238E27FC236}">
                <a16:creationId xmlns:a16="http://schemas.microsoft.com/office/drawing/2014/main" id="{A44DFDFB-82C1-4BD6-86D3-81F4C9BAF2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9486987"/>
              </p:ext>
            </p:extLst>
          </p:nvPr>
        </p:nvGraphicFramePr>
        <p:xfrm>
          <a:off x="4655975" y="2680654"/>
          <a:ext cx="1753639" cy="203096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6090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4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Color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Made Purchase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Black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150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0238594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Tortoise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144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7966636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Crystal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104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3451442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Two-Tone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49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1556182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Neutral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48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114994"/>
                  </a:ext>
                </a:extLst>
              </a:tr>
            </a:tbl>
          </a:graphicData>
        </a:graphic>
      </p:graphicFrame>
      <p:graphicFrame>
        <p:nvGraphicFramePr>
          <p:cNvPr id="7" name="Shape 317">
            <a:extLst>
              <a:ext uri="{FF2B5EF4-FFF2-40B4-BE49-F238E27FC236}">
                <a16:creationId xmlns:a16="http://schemas.microsoft.com/office/drawing/2014/main" id="{2BBC0E21-32C9-465D-A029-4C1DCF9E99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0758584"/>
              </p:ext>
            </p:extLst>
          </p:nvPr>
        </p:nvGraphicFramePr>
        <p:xfrm>
          <a:off x="6516022" y="1838606"/>
          <a:ext cx="2533978" cy="323235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3893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459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9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Color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Made Purchase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Jet Black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86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7966636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Driftwood Fade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63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3451442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Rosewood Tortoise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62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1556182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Rose Crystal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54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114994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Layered Tortoise Matte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52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6660218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Pearled Tortoise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3744975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Elderflower Crystal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44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171163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Sea Glass Gray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43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00938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658D0AE-3FC7-4DF1-BDF3-294336F986FB}"/>
              </a:ext>
            </a:extLst>
          </p:cNvPr>
          <p:cNvSpPr txBox="1"/>
          <p:nvPr/>
        </p:nvSpPr>
        <p:spPr>
          <a:xfrm>
            <a:off x="4572000" y="2059375"/>
            <a:ext cx="19710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Roboto" panose="020B0604020202020204" charset="0"/>
                <a:ea typeface="Roboto" panose="020B0604020202020204" charset="0"/>
              </a:rPr>
              <a:t>Quiz Color Preferences (By people that made purchases)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04F8D4-90F9-431C-B803-719E90CD3AB1}"/>
              </a:ext>
            </a:extLst>
          </p:cNvPr>
          <p:cNvSpPr txBox="1"/>
          <p:nvPr/>
        </p:nvSpPr>
        <p:spPr>
          <a:xfrm>
            <a:off x="6398184" y="1568624"/>
            <a:ext cx="1971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Roboto" panose="020B0604020202020204" charset="0"/>
                <a:ea typeface="Roboto" panose="020B0604020202020204" charset="0"/>
              </a:rPr>
              <a:t>Purchased Colors</a:t>
            </a:r>
          </a:p>
        </p:txBody>
      </p:sp>
    </p:spTree>
    <p:extLst>
      <p:ext uri="{BB962C8B-B14F-4D97-AF65-F5344CB8AC3E}">
        <p14:creationId xmlns:p14="http://schemas.microsoft.com/office/powerpoint/2010/main" val="2321259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0118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Popular Models </a:t>
            </a:r>
            <a:endParaRPr sz="2400" b="1" i="0" u="none" strike="noStrike" cap="none" dirty="0">
              <a:solidFill>
                <a:srgbClr val="295269"/>
              </a:solidFill>
              <a:highlight>
                <a:srgbClr val="FFFF00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177975" y="2229884"/>
            <a:ext cx="3190065" cy="2652239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--Most popular models--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funnels AS (SELECT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p.color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p.model_name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p.style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p.product_id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AS 'q'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'h'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AS 'p'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product_id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model_name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style, color, count 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'Number Sold'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funnels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product_id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product_id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count (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DESC;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977053"/>
            <a:ext cx="3582870" cy="9703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The most popular models are the “Dawes” in Driftwood Fade and the “Eugene” in Rosewood Tortoise and Rosewood Crystal. Since black is such a popular color (see previous slide), consider making the “Dawes” and “Eugene” in black! </a:t>
            </a:r>
          </a:p>
        </p:txBody>
      </p:sp>
      <p:graphicFrame>
        <p:nvGraphicFramePr>
          <p:cNvPr id="7" name="Shape 317">
            <a:extLst>
              <a:ext uri="{FF2B5EF4-FFF2-40B4-BE49-F238E27FC236}">
                <a16:creationId xmlns:a16="http://schemas.microsoft.com/office/drawing/2014/main" id="{2BBC0E21-32C9-465D-A029-4C1DCF9E99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496204"/>
              </p:ext>
            </p:extLst>
          </p:nvPr>
        </p:nvGraphicFramePr>
        <p:xfrm>
          <a:off x="3760845" y="977053"/>
          <a:ext cx="5260975" cy="395065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9067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8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30605">
                  <a:extLst>
                    <a:ext uri="{9D8B030D-6E8A-4147-A177-3AD203B41FA5}">
                      <a16:colId xmlns:a16="http://schemas.microsoft.com/office/drawing/2014/main" val="883193708"/>
                    </a:ext>
                  </a:extLst>
                </a:gridCol>
                <a:gridCol w="1389380">
                  <a:extLst>
                    <a:ext uri="{9D8B030D-6E8A-4147-A177-3AD203B41FA5}">
                      <a16:colId xmlns:a16="http://schemas.microsoft.com/office/drawing/2014/main" val="3359810221"/>
                    </a:ext>
                  </a:extLst>
                </a:gridCol>
                <a:gridCol w="925830">
                  <a:extLst>
                    <a:ext uri="{9D8B030D-6E8A-4147-A177-3AD203B41FA5}">
                      <a16:colId xmlns:a16="http://schemas.microsoft.com/office/drawing/2014/main" val="4075238044"/>
                    </a:ext>
                  </a:extLst>
                </a:gridCol>
              </a:tblGrid>
              <a:tr h="359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product_id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model_name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style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color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Number Sold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Dawes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Men's Styles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Driftwood Fade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63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3451442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Eugene Narrow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Women's Styles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Rosewood Tortoise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62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1556182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9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Eugene Narrow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Women's Styles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Rose Crystal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54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114994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Brady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Men's Styles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Layered Tortoise Matte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52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6660218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6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Olive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Women's Styles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Pearled Tortoise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3744975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Dawes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Men's Styles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Jet Black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44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171163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7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Lucy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Women's Styles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Elderflower Crystal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44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009382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2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Brady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Men's Styles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Sea Glass Gray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43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2944778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Lucy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Women's Styles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Jet Black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42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4484778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Monocle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Men's Styles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Endangered Tortoise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41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342899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5535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</a:pPr>
            <a:r>
              <a:rPr lang="en" sz="28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Table of Contents</a:t>
            </a:r>
            <a:endParaRPr sz="28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Warby Parker’</a:t>
            </a:r>
            <a:r>
              <a:rPr lang="en-US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 Quiz Funnel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-US" sz="2400" b="0" i="0" u="none" strike="noStrike" cap="none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Warby</a:t>
            </a:r>
            <a:r>
              <a:rPr lang="en-US" sz="2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Parker’s Home Try-On </a:t>
            </a: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Funnel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More </a:t>
            </a: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lang="en-US" sz="2400" b="0" i="0" u="none" strike="noStrike" cap="none" dirty="0" err="1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nsights</a:t>
            </a:r>
            <a:r>
              <a:rPr lang="en-US" sz="2400" b="0" i="0" u="none" strike="noStrike" cap="none" dirty="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endParaRPr sz="2400" b="0" i="0" u="none" strike="noStrike" cap="none" dirty="0">
              <a:solidFill>
                <a:srgbClr val="222222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Quiz Funnel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6214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 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columns does the survey table have? 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--Quiz Funnel Question 1: Get to know the quiz survey table/columns– 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10; 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9703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get to know the table and columns, I selecte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 all the columns with a defined limit. 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 survey 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table has the columns for 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question,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user_id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and 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response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(see below) 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562834157"/>
              </p:ext>
            </p:extLst>
          </p:nvPr>
        </p:nvGraphicFramePr>
        <p:xfrm>
          <a:off x="177975" y="2228880"/>
          <a:ext cx="3863206" cy="2765125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3543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4378">
                  <a:extLst>
                    <a:ext uri="{9D8B030D-6E8A-4147-A177-3AD203B41FA5}">
                      <a16:colId xmlns:a16="http://schemas.microsoft.com/office/drawing/2014/main" val="2013863842"/>
                    </a:ext>
                  </a:extLst>
                </a:gridCol>
                <a:gridCol w="1154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 err="1">
                          <a:solidFill>
                            <a:srgbClr val="FFFFFF"/>
                          </a:solidFill>
                        </a:rPr>
                        <a:t>user_id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response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Women's Styles</a:t>
                      </a:r>
                    </a:p>
                  </a:txBody>
                  <a:tcPr marL="60153" marR="60153" marT="30076" marB="30076" anchor="ctr"/>
                </a:tc>
                <a:extLst>
                  <a:ext uri="{0D108BD9-81ED-4DB2-BD59-A6C34878D82A}">
                    <a16:rowId xmlns:a16="http://schemas.microsoft.com/office/drawing/2014/main" val="256609416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005e7f99-d48c-4fce-b605-10506c85aaf7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Medium</a:t>
                      </a:r>
                    </a:p>
                  </a:txBody>
                  <a:tcPr marL="60153" marR="60153" marT="30076" marB="30076" anchor="ctr"/>
                </a:tc>
                <a:extLst>
                  <a:ext uri="{0D108BD9-81ED-4DB2-BD59-A6C34878D82A}">
                    <a16:rowId xmlns:a16="http://schemas.microsoft.com/office/drawing/2014/main" val="64500117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3. Which shapes do you like?</a:t>
                      </a:r>
                      <a:endParaRPr lang="en-US" sz="900" dirty="0">
                        <a:solidFill>
                          <a:srgbClr val="525252"/>
                        </a:solidFill>
                        <a:effectLst/>
                      </a:endParaRP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Round</a:t>
                      </a:r>
                    </a:p>
                  </a:txBody>
                  <a:tcPr marL="60153" marR="60153" marT="30076" marB="30076" anchor="ctr"/>
                </a:tc>
                <a:extLst>
                  <a:ext uri="{0D108BD9-81ED-4DB2-BD59-A6C34878D82A}">
                    <a16:rowId xmlns:a16="http://schemas.microsoft.com/office/drawing/2014/main" val="4280805405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4. Which colors do you like?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Two-Tone</a:t>
                      </a:r>
                    </a:p>
                  </a:txBody>
                  <a:tcPr marL="60153" marR="60153" marT="30076" marB="30076" anchor="ctr"/>
                </a:tc>
                <a:extLst>
                  <a:ext uri="{0D108BD9-81ED-4DB2-BD59-A6C34878D82A}">
                    <a16:rowId xmlns:a16="http://schemas.microsoft.com/office/drawing/2014/main" val="3599492545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1. What are you looking for?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I'm not sure. Let's skip it.</a:t>
                      </a:r>
                    </a:p>
                  </a:txBody>
                  <a:tcPr marL="60153" marR="60153" marT="30076" marB="30076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2. What's your fit?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>
                          <a:solidFill>
                            <a:srgbClr val="525252"/>
                          </a:solidFill>
                          <a:effectLst/>
                        </a:rPr>
                        <a:t>Narrow</a:t>
                      </a:r>
                    </a:p>
                  </a:txBody>
                  <a:tcPr marL="60153" marR="60153" marT="30076" marB="30076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5. When was your last eye exam?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00a556ed-f13e-4c67-8704-27e3573684cd</a:t>
                      </a:r>
                    </a:p>
                  </a:txBody>
                  <a:tcPr marL="60153" marR="60153" marT="30076" marB="30076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900" dirty="0">
                          <a:solidFill>
                            <a:srgbClr val="525252"/>
                          </a:solidFill>
                          <a:effectLst/>
                        </a:rPr>
                        <a:t>&lt;1 Year</a:t>
                      </a:r>
                    </a:p>
                  </a:txBody>
                  <a:tcPr marL="60153" marR="60153" marT="30076" marB="30076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6214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is the number of responses for each question?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--Quiz Funnel Question 2: Quiz Funnel analyzing user moving between question n1 and question 2– 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question,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"Number of User Responses"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question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question ASC;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9703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For the foundation to analyze users moving between questions, I created a quiz funnel using the </a:t>
            </a:r>
            <a:r>
              <a:rPr lang="en-US" sz="1200" dirty="0"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GROUP BY question 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command </a:t>
            </a: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3956688990"/>
              </p:ext>
            </p:extLst>
          </p:nvPr>
        </p:nvGraphicFramePr>
        <p:xfrm>
          <a:off x="177975" y="2228880"/>
          <a:ext cx="2781219" cy="279424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9029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8300">
                  <a:extLst>
                    <a:ext uri="{9D8B030D-6E8A-4147-A177-3AD203B41FA5}">
                      <a16:colId xmlns:a16="http://schemas.microsoft.com/office/drawing/2014/main" val="2013863842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Number of User Responses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609416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500117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805405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361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9492545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270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5789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6214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SzPts val="2400"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r>
              <a:rPr lang="en-US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 Which question(s) of the quiz have a lower completion rates?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4687080" y="2273280"/>
            <a:ext cx="3870900" cy="279424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--Quiz Funnel Question 2: Quiz Funnel analyzing user moving between question n1 and question 2– 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question, count(distinct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"Number of User Responses"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survey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question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question ASC;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4" y="1201325"/>
            <a:ext cx="8520599" cy="9703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Lower completion rate between questions 2 and 3, and 4 and 5 – I used Excel to calculate the rates included here.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“Which shapes do you like” had somewhat of a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dropoff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—maybe try including an “I’m not sure” option.  </a:t>
            </a:r>
          </a:p>
          <a:p>
            <a:pPr marL="17145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It’s possible “When was your last eye exam” resulted in more </a:t>
            </a:r>
            <a:r>
              <a:rPr lang="en-US" sz="1200" dirty="0" err="1">
                <a:latin typeface="Roboto"/>
                <a:ea typeface="Roboto"/>
                <a:cs typeface="Roboto"/>
                <a:sym typeface="Roboto"/>
              </a:rPr>
              <a:t>dropoffs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due to fatigue at end of the quiz, or feeling like the question didn’t apply to their home try-on venture.</a:t>
            </a:r>
          </a:p>
          <a:p>
            <a:pPr marL="171450" lvl="0" indent="-171450">
              <a:lnSpc>
                <a:spcPct val="115000"/>
              </a:lnSpc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4249124591"/>
              </p:ext>
            </p:extLst>
          </p:nvPr>
        </p:nvGraphicFramePr>
        <p:xfrm>
          <a:off x="382308" y="2273280"/>
          <a:ext cx="4189692" cy="279424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9029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8300">
                  <a:extLst>
                    <a:ext uri="{9D8B030D-6E8A-4147-A177-3AD203B41FA5}">
                      <a16:colId xmlns:a16="http://schemas.microsoft.com/office/drawing/2014/main" val="2013863842"/>
                    </a:ext>
                  </a:extLst>
                </a:gridCol>
                <a:gridCol w="1408473">
                  <a:extLst>
                    <a:ext uri="{9D8B030D-6E8A-4147-A177-3AD203B41FA5}">
                      <a16:colId xmlns:a16="http://schemas.microsoft.com/office/drawing/2014/main" val="4191541571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Question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u="none" strike="noStrike" cap="none" dirty="0">
                          <a:solidFill>
                            <a:srgbClr val="FFFFFF"/>
                          </a:solidFill>
                        </a:rPr>
                        <a:t>Number of User Responses</a:t>
                      </a:r>
                      <a:endParaRPr sz="1000" b="1" u="none" strike="noStrike" cap="none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Segoe UI" panose="020B0502040204020203" pitchFamily="34" charset="0"/>
                        </a:rPr>
                        <a:t>Completion Rate</a:t>
                      </a:r>
                    </a:p>
                  </a:txBody>
                  <a:tcPr marL="6350" marR="6350" marT="6350" marB="0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1. What are you looking for?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N/A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6609416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2. What's your fit?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95%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64500117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3. Which shapes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76%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280805405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4. Which colors do you like?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72%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99492545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5. When was your last eye exam?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270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font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54%</a:t>
                      </a: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6180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352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</a:t>
            </a:r>
            <a:r>
              <a:rPr lang="en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. </a:t>
            </a:r>
            <a:r>
              <a:rPr lang="en-US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Home Try-On</a:t>
            </a:r>
            <a:r>
              <a:rPr lang="en-US" sz="4800" b="0" i="0" u="none" strike="noStrike" cap="none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 Funnel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7041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6214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What columns does the home try-on table have? 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4432340" y="1977420"/>
            <a:ext cx="3870900" cy="137042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--Home Try-On Funnel Question: Get to know the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table/columns --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*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5;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 Answer - Column Names: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address-- 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4" y="1201325"/>
            <a:ext cx="7927145" cy="65795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get to know the table and columns, I selecte</a:t>
            </a: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d all the columns with a defined limit. 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home_try_on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 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table has the columns for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user_id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-US" sz="1200" b="0" i="0" u="none" strike="noStrike" cap="none" dirty="0" err="1">
                <a:solidFill>
                  <a:srgbClr val="000000"/>
                </a:solidFill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number_of_pairs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and 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address 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(see below) 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4238697923"/>
              </p:ext>
            </p:extLst>
          </p:nvPr>
        </p:nvGraphicFramePr>
        <p:xfrm>
          <a:off x="177975" y="1977420"/>
          <a:ext cx="4091786" cy="2245600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13543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54378">
                  <a:extLst>
                    <a:ext uri="{9D8B030D-6E8A-4147-A177-3AD203B41FA5}">
                      <a16:colId xmlns:a16="http://schemas.microsoft.com/office/drawing/2014/main" val="2013863842"/>
                    </a:ext>
                  </a:extLst>
                </a:gridCol>
                <a:gridCol w="13830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i="0" u="none" strike="noStrike" cap="none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user_id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i="0" u="none" strike="noStrike" cap="none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number_of_pairs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1000" b="1" i="0" u="none" strike="noStrike" cap="none" dirty="0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address</a:t>
                      </a:r>
                    </a:p>
                  </a:txBody>
                  <a:tcPr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d8addd87-3217-4429-9a01-d56d68111da7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145 New York 9a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609416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f52b07c8-abe4-4f4a-9d39-ba9fc9a184cc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383 Madison Ave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4500117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8ba0d2d5-1a31-403e-9fa5-79540f8477f9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287 Pell 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805405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4e71850e-8bbf-4e6b-accc-49a7bb46c586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347 Madison Square 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9492545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3bc8f97f-2336-4dab-bd86-e391609dab97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 pairs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182 Cornelia 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1327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6214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en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-US" sz="2400" b="1" i="0" u="none" strike="noStrike" cap="none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Create new table to analyze full funnel: quiz, home try on, purchase </a:t>
            </a:r>
            <a:endParaRPr sz="2400" b="1" i="0" u="none" strike="noStrike" cap="none" dirty="0">
              <a:solidFill>
                <a:srgbClr val="29526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--Home Try-On Funnel Question 5 (Joining 3 tables)--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h.number_of_pairs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IS NOT NULL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is_purchase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quiz AS 'q'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home_try_on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'h'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h.user_id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LEFT JOIN purchase AS 'p'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q.user_id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Limit 10; </a:t>
            </a:r>
            <a:endParaRPr sz="900" b="0" i="0" u="none" strike="noStrike" cap="none" dirty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970375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To understand how users are moving through the funnel from taking the quiz, to home try-on, to converting (making a purchase), I need to use a 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Courier New" panose="02070309020205020404" pitchFamily="49" charset="0"/>
                <a:ea typeface="Roboto"/>
                <a:cs typeface="Courier New" panose="02070309020205020404" pitchFamily="49" charset="0"/>
                <a:sym typeface="Roboto"/>
              </a:rPr>
              <a:t>left join </a:t>
            </a: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command to join all three tables.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Roboto"/>
              <a:buChar char="●"/>
            </a:pPr>
            <a:r>
              <a:rPr lang="en-US" sz="1200" b="0" i="0" u="none" strike="noStrike" cap="none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The new “funnels” table shows whether a user made it from the quiz to home try on or not, and whether a user made it from home try-on to a purchase or not. </a:t>
            </a:r>
            <a:endParaRPr sz="1200" b="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17">
            <a:extLst>
              <a:ext uri="{FF2B5EF4-FFF2-40B4-BE49-F238E27FC236}">
                <a16:creationId xmlns:a16="http://schemas.microsoft.com/office/drawing/2014/main" id="{A44DFDFB-82C1-4BD6-86D3-81F4C9BAF26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7251608"/>
              </p:ext>
            </p:extLst>
          </p:nvPr>
        </p:nvGraphicFramePr>
        <p:xfrm>
          <a:off x="95491" y="2621280"/>
          <a:ext cx="5003384" cy="2093584"/>
        </p:xfrm>
        <a:graphic>
          <a:graphicData uri="http://schemas.openxmlformats.org/drawingml/2006/table">
            <a:tbl>
              <a:tblPr>
                <a:noFill/>
                <a:tableStyleId>{41C52BF7-F10D-42DD-8479-FF2DDF1A0279}</a:tableStyleId>
              </a:tblPr>
              <a:tblGrid>
                <a:gridCol w="23863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98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835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8806">
                  <a:extLst>
                    <a:ext uri="{9D8B030D-6E8A-4147-A177-3AD203B41FA5}">
                      <a16:colId xmlns:a16="http://schemas.microsoft.com/office/drawing/2014/main" val="72244944"/>
                    </a:ext>
                  </a:extLst>
                </a:gridCol>
              </a:tblGrid>
              <a:tr h="3591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 err="1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user_id</a:t>
                      </a:r>
                      <a:endParaRPr lang="en-US" sz="900" b="1" i="0" u="none" strike="noStrike" cap="none" dirty="0">
                        <a:solidFill>
                          <a:srgbClr val="FFFFFF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0153" marR="60153" marT="30076" marB="30076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 err="1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number_of_pairs</a:t>
                      </a:r>
                      <a:endParaRPr lang="en-US" sz="900" b="1" i="0" u="none" strike="noStrike" cap="none" dirty="0">
                        <a:solidFill>
                          <a:srgbClr val="FFFFFF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0153" marR="60153" marT="30076" marB="30076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 err="1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Is_home_try_on</a:t>
                      </a:r>
                      <a:endParaRPr lang="en-US" sz="900" b="1" i="0" u="none" strike="noStrike" cap="none" dirty="0">
                        <a:solidFill>
                          <a:srgbClr val="FFFFFF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0153" marR="60153" marT="30076" marB="30076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n-US" sz="900" b="1" i="0" u="none" strike="noStrike" cap="none" dirty="0" err="1">
                          <a:solidFill>
                            <a:srgbClr val="FFFFFF"/>
                          </a:solidFill>
                          <a:latin typeface="Arial"/>
                          <a:cs typeface="Arial"/>
                          <a:sym typeface="Arial"/>
                        </a:rPr>
                        <a:t>Is_purchase</a:t>
                      </a:r>
                      <a:endParaRPr lang="en-US" sz="900" b="1" i="0" u="none" strike="noStrike" cap="none" dirty="0">
                        <a:solidFill>
                          <a:srgbClr val="FFFFFF"/>
                        </a:solidFill>
                        <a:latin typeface="Arial"/>
                        <a:cs typeface="Arial"/>
                        <a:sym typeface="Arial"/>
                      </a:endParaRPr>
                    </a:p>
                  </a:txBody>
                  <a:tcPr marL="60153" marR="60153" marT="30076" marB="30076" anchor="ctr">
                    <a:solidFill>
                      <a:srgbClr val="204056">
                        <a:alpha val="8235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4e8118dc-bb3d-49bf-85fc-cca8d83232ac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 pairs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1824322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291f1cca-e507-48be-b063-002b14906468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3 pairs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0238594"/>
                  </a:ext>
                </a:extLst>
              </a:tr>
              <a:tr h="359150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75122300-0736-4087-b6d8-c0c5373a1a04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null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5559648"/>
                  </a:ext>
                </a:extLst>
              </a:tr>
              <a:tr h="328492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75bc6ebd-40cd-4e1d-a301-27ddd93b12e2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 pairs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0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492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28867d12-27a6-4e6a-a5fb-8bb5440117ae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5 pairs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900" b="0" i="0" u="none" strike="noStrike" cap="none" dirty="0">
                          <a:solidFill>
                            <a:srgbClr val="525252"/>
                          </a:solidFill>
                          <a:effectLst/>
                          <a:latin typeface="Arial"/>
                          <a:cs typeface="Arial"/>
                          <a:sym typeface="Arial"/>
                        </a:rPr>
                        <a:t>1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320949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1802</Words>
  <Application>Microsoft Office PowerPoint</Application>
  <PresentationFormat>On-screen Show (16:9)</PresentationFormat>
  <Paragraphs>335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Segoe UI</vt:lpstr>
      <vt:lpstr>Arial</vt:lpstr>
      <vt:lpstr>Courier New</vt:lpstr>
      <vt:lpstr>Roboto Thin</vt:lpstr>
      <vt:lpstr>Dosis</vt:lpstr>
      <vt:lpstr>Roboto Black</vt:lpstr>
      <vt:lpstr>Roboto</vt:lpstr>
      <vt:lpstr>Simple Light</vt:lpstr>
      <vt:lpstr>Simple Light</vt:lpstr>
      <vt:lpstr>Simple Light</vt:lpstr>
      <vt:lpstr>PowerPoint Presentation</vt:lpstr>
      <vt:lpstr>Table of 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Capstone Templates</dc:title>
  <dc:creator>Marissa Sharpless</dc:creator>
  <cp:lastModifiedBy>Marissa Sharpless</cp:lastModifiedBy>
  <cp:revision>4</cp:revision>
  <dcterms:modified xsi:type="dcterms:W3CDTF">2018-08-11T21:37:35Z</dcterms:modified>
</cp:coreProperties>
</file>